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18" autoAdjust="0"/>
    <p:restoredTop sz="73136" autoAdjust="0"/>
  </p:normalViewPr>
  <p:slideViewPr>
    <p:cSldViewPr>
      <p:cViewPr>
        <p:scale>
          <a:sx n="66" d="100"/>
          <a:sy n="66" d="100"/>
        </p:scale>
        <p:origin x="-90" y="-9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smtClean="0"/>
              <a:t>Solieman</a:t>
            </a:r>
            <a:r>
              <a:rPr lang="en-US" dirty="0" smtClean="0"/>
              <a:t> and </a:t>
            </a:r>
            <a:r>
              <a:rPr lang="en-US" dirty="0"/>
              <a:t>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685449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67528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17198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895216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49912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361547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96251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325223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a:t>
            </a:r>
            <a:r>
              <a:rPr lang="en-US" dirty="0" smtClean="0"/>
              <a:t>73 posts </a:t>
            </a:r>
            <a:r>
              <a:rPr lang="en-US" dirty="0"/>
              <a:t>from just the </a:t>
            </a:r>
            <a:r>
              <a:rPr lang="en-US" dirty="0" smtClean="0"/>
              <a:t>Technology category </a:t>
            </a:r>
            <a:r>
              <a:rPr lang="en-US" dirty="0"/>
              <a:t>alone! People obviously really like </a:t>
            </a:r>
            <a:r>
              <a:rPr lang="en-US" dirty="0" smtClean="0"/>
              <a:t>Technology!</a:t>
            </a:r>
            <a:endParaRPr lang="en-US" dirty="0"/>
          </a:p>
          <a:p>
            <a:pPr lvl="0"/>
            <a:endParaRPr lang="en-US" dirty="0"/>
          </a:p>
          <a:p>
            <a:pPr lvl="0"/>
            <a:r>
              <a:rPr lang="en-US" dirty="0" smtClean="0"/>
              <a:t>And also the most common month for users to react within was </a:t>
            </a:r>
            <a:r>
              <a:rPr lang="en-US" dirty="0" smtClean="0"/>
              <a:t>January, </a:t>
            </a:r>
            <a:r>
              <a:rPr lang="en-US" dirty="0" smtClean="0"/>
              <a:t>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91320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t>
            </a:r>
            <a:r>
              <a:rPr lang="en-US" dirty="0" smtClean="0"/>
              <a:t>animals, travel, science, </a:t>
            </a:r>
            <a:r>
              <a:rPr lang="en-US" dirty="0"/>
              <a:t>cooking and </a:t>
            </a:r>
            <a:r>
              <a:rPr lang="en-US" dirty="0" smtClean="0"/>
              <a:t>food in </a:t>
            </a:r>
            <a:r>
              <a:rPr lang="en-US" dirty="0"/>
              <a:t>descending order.</a:t>
            </a:r>
          </a:p>
          <a:p>
            <a:pPr lvl="0"/>
            <a:endParaRPr lang="en-US" dirty="0"/>
          </a:p>
          <a:p>
            <a:pPr lvl="0"/>
            <a:r>
              <a:rPr lang="en-US" dirty="0"/>
              <a:t>Food had an aggregate popularity score of almost </a:t>
            </a:r>
            <a:r>
              <a:rPr lang="en-US" dirty="0" smtClean="0"/>
              <a:t>1118. </a:t>
            </a:r>
            <a:r>
              <a:rPr lang="en-US" dirty="0"/>
              <a:t>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26595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a:t>
            </a:r>
            <a:r>
              <a:rPr lang="en-US" dirty="0" smtClean="0"/>
              <a:t>18.13% </a:t>
            </a:r>
            <a:r>
              <a:rPr lang="en-US" dirty="0"/>
              <a:t>within the top 5.</a:t>
            </a:r>
          </a:p>
          <a:p>
            <a:pPr lvl="0"/>
            <a:endParaRPr lang="en-US" dirty="0"/>
          </a:p>
          <a:p>
            <a:pPr lvl="0"/>
            <a:r>
              <a:rPr lang="en-US" dirty="0"/>
              <a:t>However the difference between the 4th most popular, cooking, and the 5tgh most popular, </a:t>
            </a:r>
            <a:r>
              <a:rPr lang="en-US" dirty="0" smtClean="0"/>
              <a:t>food, </a:t>
            </a:r>
            <a:r>
              <a:rPr lang="en-US" dirty="0"/>
              <a:t>is much larger at </a:t>
            </a:r>
            <a:r>
              <a:rPr lang="en-US" dirty="0" smtClean="0"/>
              <a:t>18.13%</a:t>
            </a:r>
            <a:endParaRPr lang="en-US" dirty="0"/>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8.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Social Buzz</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581833" y="1573994"/>
            <a:ext cx="5105400" cy="7848302"/>
          </a:xfrm>
          <a:prstGeom prst="rect">
            <a:avLst/>
          </a:prstGeom>
          <a:noFill/>
        </p:spPr>
        <p:txBody>
          <a:bodyPr wrap="square" rtlCol="0">
            <a:spAutoFit/>
          </a:bodyPr>
          <a:lstStyle/>
          <a:p>
            <a:r>
              <a:rPr lang="en-US" dirty="0" smtClean="0"/>
              <a:t> </a:t>
            </a:r>
            <a:endParaRPr lang="en-US" dirty="0"/>
          </a:p>
          <a:p>
            <a:endParaRPr lang="en-US" dirty="0"/>
          </a:p>
          <a:p>
            <a:pPr marL="285750" indent="-285750">
              <a:lnSpc>
                <a:spcPct val="150000"/>
              </a:lnSpc>
              <a:buFontTx/>
              <a:buChar char="-"/>
            </a:pPr>
            <a:r>
              <a:rPr lang="en-US" b="1" dirty="0" smtClean="0"/>
              <a:t>We </a:t>
            </a:r>
            <a:r>
              <a:rPr lang="en-US" b="1" dirty="0"/>
              <a:t>found that food and culture are the two most popular categories, suggesting that users like "real-life" </a:t>
            </a:r>
            <a:r>
              <a:rPr lang="en-US" b="1" dirty="0" smtClean="0"/>
              <a:t>content</a:t>
            </a:r>
          </a:p>
          <a:p>
            <a:pPr marL="285750" indent="-285750">
              <a:lnSpc>
                <a:spcPct val="150000"/>
              </a:lnSpc>
              <a:buFontTx/>
              <a:buChar char="-"/>
            </a:pPr>
            <a:endParaRPr lang="en-US" b="1" dirty="0"/>
          </a:p>
          <a:p>
            <a:pPr marL="285750" indent="-285750">
              <a:lnSpc>
                <a:spcPct val="150000"/>
              </a:lnSpc>
              <a:buFontTx/>
              <a:buChar char="-"/>
            </a:pPr>
            <a:r>
              <a:rPr lang="en-US" b="1" dirty="0" smtClean="0"/>
              <a:t>We </a:t>
            </a:r>
            <a:r>
              <a:rPr lang="en-US" b="1" dirty="0"/>
              <a:t>also found that soccer was the third most popular, perhaps due to the tournament coming up. This presents a massive opportunity for Social Buzz to ride on this global event, as all eyes will be on it as well as the players</a:t>
            </a:r>
            <a:r>
              <a:rPr lang="en-US" b="1" dirty="0" smtClean="0"/>
              <a:t>.</a:t>
            </a:r>
          </a:p>
          <a:p>
            <a:pPr marL="285750" indent="-285750">
              <a:lnSpc>
                <a:spcPct val="150000"/>
              </a:lnSpc>
              <a:buFontTx/>
              <a:buChar char="-"/>
            </a:pPr>
            <a:endParaRPr lang="en-US" b="1" dirty="0"/>
          </a:p>
          <a:p>
            <a:pPr marL="285750" indent="-285750">
              <a:lnSpc>
                <a:spcPct val="150000"/>
              </a:lnSpc>
              <a:buFontTx/>
              <a:buChar char="-"/>
            </a:pPr>
            <a:r>
              <a:rPr lang="en-US" b="1" dirty="0" smtClean="0"/>
              <a:t>As </a:t>
            </a:r>
            <a:r>
              <a:rPr lang="en-US" b="1" dirty="0"/>
              <a:t>much as this analysis was insightful, we are ready to take it to the next stage and we have the expertise within Accenture to help you realize these kinds of insights in production across your organization and in real time. We would love to help you with this</a:t>
            </a:r>
            <a:r>
              <a:rPr lang="en-US" b="1" dirty="0" smtClean="0"/>
              <a:t>.</a:t>
            </a:r>
          </a:p>
          <a:p>
            <a:pPr marL="285750" indent="-285750">
              <a:buFontTx/>
              <a:buChar char="-"/>
            </a:pPr>
            <a:endParaRPr lang="en-US" dirty="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363783" y="1305986"/>
            <a:ext cx="4960660" cy="584775"/>
          </a:xfrm>
          <a:prstGeom prst="rect">
            <a:avLst/>
          </a:prstGeom>
          <a:noFill/>
        </p:spPr>
        <p:txBody>
          <a:bodyPr wrap="square" rtlCol="0">
            <a:spAutoFit/>
          </a:bodyPr>
          <a:lstStyle/>
          <a:p>
            <a:r>
              <a:rPr lang="en-US" sz="3200" b="1" dirty="0">
                <a:solidFill>
                  <a:schemeClr val="bg1"/>
                </a:solidFill>
              </a:rPr>
              <a:t>Data understanding </a:t>
            </a:r>
          </a:p>
        </p:txBody>
      </p:sp>
      <p:sp>
        <p:nvSpPr>
          <p:cNvPr id="40" name="TextBox 39"/>
          <p:cNvSpPr txBox="1"/>
          <p:nvPr/>
        </p:nvSpPr>
        <p:spPr>
          <a:xfrm>
            <a:off x="6019928" y="2795824"/>
            <a:ext cx="4960660" cy="584775"/>
          </a:xfrm>
          <a:prstGeom prst="rect">
            <a:avLst/>
          </a:prstGeom>
          <a:noFill/>
        </p:spPr>
        <p:txBody>
          <a:bodyPr wrap="square" rtlCol="0">
            <a:spAutoFit/>
          </a:bodyPr>
          <a:lstStyle/>
          <a:p>
            <a:r>
              <a:rPr lang="en-US" sz="3200" b="1" dirty="0">
                <a:solidFill>
                  <a:schemeClr val="bg1"/>
                </a:solidFill>
              </a:rPr>
              <a:t>Data extraction </a:t>
            </a:r>
          </a:p>
        </p:txBody>
      </p:sp>
      <p:sp>
        <p:nvSpPr>
          <p:cNvPr id="41" name="TextBox 40"/>
          <p:cNvSpPr txBox="1"/>
          <p:nvPr/>
        </p:nvSpPr>
        <p:spPr>
          <a:xfrm>
            <a:off x="7827156" y="4550889"/>
            <a:ext cx="4960660" cy="584775"/>
          </a:xfrm>
          <a:prstGeom prst="rect">
            <a:avLst/>
          </a:prstGeom>
          <a:noFill/>
        </p:spPr>
        <p:txBody>
          <a:bodyPr wrap="square" rtlCol="0">
            <a:spAutoFit/>
          </a:bodyPr>
          <a:lstStyle/>
          <a:p>
            <a:r>
              <a:rPr lang="en-US" sz="3200" b="1" dirty="0">
                <a:solidFill>
                  <a:schemeClr val="bg1"/>
                </a:solidFill>
              </a:rPr>
              <a:t>E</a:t>
            </a:r>
            <a:r>
              <a:rPr lang="en-US" sz="3200" b="1" dirty="0" smtClean="0">
                <a:solidFill>
                  <a:schemeClr val="bg1"/>
                </a:solidFill>
              </a:rPr>
              <a:t>xtracting </a:t>
            </a:r>
            <a:r>
              <a:rPr lang="en-US" sz="3200" b="1" dirty="0">
                <a:solidFill>
                  <a:schemeClr val="bg1"/>
                </a:solidFill>
              </a:rPr>
              <a:t>the raw data</a:t>
            </a:r>
          </a:p>
        </p:txBody>
      </p:sp>
      <p:sp>
        <p:nvSpPr>
          <p:cNvPr id="42" name="TextBox 41"/>
          <p:cNvSpPr txBox="1"/>
          <p:nvPr/>
        </p:nvSpPr>
        <p:spPr>
          <a:xfrm>
            <a:off x="9941174" y="6033316"/>
            <a:ext cx="4960660" cy="584775"/>
          </a:xfrm>
          <a:prstGeom prst="rect">
            <a:avLst/>
          </a:prstGeom>
          <a:noFill/>
        </p:spPr>
        <p:txBody>
          <a:bodyPr wrap="square" rtlCol="0">
            <a:spAutoFit/>
          </a:bodyPr>
          <a:lstStyle/>
          <a:p>
            <a:r>
              <a:rPr lang="en-US" sz="3200" b="1" dirty="0">
                <a:solidFill>
                  <a:schemeClr val="bg1"/>
                </a:solidFill>
              </a:rPr>
              <a:t>A</a:t>
            </a:r>
            <a:r>
              <a:rPr lang="en-US" sz="3200" b="1" dirty="0" smtClean="0">
                <a:solidFill>
                  <a:schemeClr val="bg1"/>
                </a:solidFill>
              </a:rPr>
              <a:t>nalytical </a:t>
            </a:r>
            <a:r>
              <a:rPr lang="en-US" sz="3200" b="1" dirty="0">
                <a:solidFill>
                  <a:schemeClr val="bg1"/>
                </a:solidFill>
              </a:rPr>
              <a:t>expertise </a:t>
            </a:r>
          </a:p>
        </p:txBody>
      </p:sp>
      <p:sp>
        <p:nvSpPr>
          <p:cNvPr id="43" name="TextBox 42"/>
          <p:cNvSpPr txBox="1"/>
          <p:nvPr/>
        </p:nvSpPr>
        <p:spPr>
          <a:xfrm>
            <a:off x="11761024" y="7910555"/>
            <a:ext cx="4960660" cy="584775"/>
          </a:xfrm>
          <a:prstGeom prst="rect">
            <a:avLst/>
          </a:prstGeom>
          <a:noFill/>
        </p:spPr>
        <p:txBody>
          <a:bodyPr wrap="square" rtlCol="0">
            <a:spAutoFit/>
          </a:bodyPr>
          <a:lstStyle/>
          <a:p>
            <a:r>
              <a:rPr lang="en-US" sz="3200" b="1" dirty="0">
                <a:solidFill>
                  <a:schemeClr val="bg1"/>
                </a:solidFill>
              </a:rPr>
              <a:t>used these insights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p:cNvPicPr>
            <a:picLocks noChangeAspect="1"/>
          </p:cNvPicPr>
          <p:nvPr/>
        </p:nvPicPr>
        <p:blipFill>
          <a:blip r:embed="rId7"/>
          <a:stretch>
            <a:fillRect/>
          </a:stretch>
        </p:blipFill>
        <p:spPr>
          <a:xfrm>
            <a:off x="1028700" y="2042911"/>
            <a:ext cx="8115300" cy="4316649"/>
          </a:xfrm>
          <a:prstGeom prst="rect">
            <a:avLst/>
          </a:prstGeom>
        </p:spPr>
      </p:pic>
      <p:pic>
        <p:nvPicPr>
          <p:cNvPr id="16" name="Picture 15"/>
          <p:cNvPicPr>
            <a:picLocks noChangeAspect="1"/>
          </p:cNvPicPr>
          <p:nvPr/>
        </p:nvPicPr>
        <p:blipFill>
          <a:blip r:embed="rId8"/>
          <a:stretch>
            <a:fillRect/>
          </a:stretch>
        </p:blipFill>
        <p:spPr>
          <a:xfrm>
            <a:off x="9143999" y="2042911"/>
            <a:ext cx="3273207" cy="1247949"/>
          </a:xfrm>
          <a:prstGeom prst="rect">
            <a:avLst/>
          </a:prstGeom>
        </p:spPr>
      </p:pic>
      <p:pic>
        <p:nvPicPr>
          <p:cNvPr id="17" name="Picture 16"/>
          <p:cNvPicPr>
            <a:picLocks noChangeAspect="1"/>
          </p:cNvPicPr>
          <p:nvPr/>
        </p:nvPicPr>
        <p:blipFill>
          <a:blip r:embed="rId9"/>
          <a:stretch>
            <a:fillRect/>
          </a:stretch>
        </p:blipFill>
        <p:spPr>
          <a:xfrm>
            <a:off x="9144000" y="3290861"/>
            <a:ext cx="3273207" cy="3189448"/>
          </a:xfrm>
          <a:prstGeom prst="rect">
            <a:avLst/>
          </a:prstGeom>
        </p:spPr>
      </p:pic>
      <p:pic>
        <p:nvPicPr>
          <p:cNvPr id="14" name="Picture 13"/>
          <p:cNvPicPr>
            <a:picLocks noChangeAspect="1"/>
          </p:cNvPicPr>
          <p:nvPr/>
        </p:nvPicPr>
        <p:blipFill>
          <a:blip r:embed="rId10"/>
          <a:stretch>
            <a:fillRect/>
          </a:stretch>
        </p:blipFill>
        <p:spPr>
          <a:xfrm>
            <a:off x="12417207" y="2042911"/>
            <a:ext cx="5597866" cy="44373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stretch>
            <a:fillRect/>
          </a:stretch>
        </p:blipFill>
        <p:spPr>
          <a:xfrm>
            <a:off x="2824654" y="1685151"/>
            <a:ext cx="8349811" cy="6639422"/>
          </a:xfrm>
          <a:prstGeom prst="rect">
            <a:avLst/>
          </a:prstGeom>
        </p:spPr>
      </p:pic>
      <p:pic>
        <p:nvPicPr>
          <p:cNvPr id="28" name="Picture 27"/>
          <p:cNvPicPr>
            <a:picLocks noChangeAspect="1"/>
          </p:cNvPicPr>
          <p:nvPr/>
        </p:nvPicPr>
        <p:blipFill>
          <a:blip r:embed="rId8"/>
          <a:stretch>
            <a:fillRect/>
          </a:stretch>
        </p:blipFill>
        <p:spPr>
          <a:xfrm>
            <a:off x="11174465" y="1691680"/>
            <a:ext cx="6634523" cy="661051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stretch>
            <a:fillRect/>
          </a:stretch>
        </p:blipFill>
        <p:spPr>
          <a:xfrm>
            <a:off x="2724116" y="940778"/>
            <a:ext cx="9239284" cy="7222938"/>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TotalTime>
  <Words>1551</Words>
  <Application>Microsoft Office PowerPoint</Application>
  <PresentationFormat>Custom</PresentationFormat>
  <Paragraphs>125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Calibri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سليمان سنوسى سليمان مبروك</cp:lastModifiedBy>
  <cp:revision>19</cp:revision>
  <dcterms:created xsi:type="dcterms:W3CDTF">2006-08-16T00:00:00Z</dcterms:created>
  <dcterms:modified xsi:type="dcterms:W3CDTF">2022-04-25T23:01:28Z</dcterms:modified>
  <dc:identifier>DAEhDyfaYKE</dc:identifier>
</cp:coreProperties>
</file>